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64" r:id="rId7"/>
    <p:sldId id="276" r:id="rId8"/>
    <p:sldId id="277" r:id="rId9"/>
    <p:sldId id="278" r:id="rId10"/>
    <p:sldId id="279" r:id="rId11"/>
    <p:sldId id="282" r:id="rId12"/>
    <p:sldId id="260" r:id="rId13"/>
    <p:sldId id="261" r:id="rId14"/>
    <p:sldId id="273" r:id="rId15"/>
    <p:sldId id="283" r:id="rId16"/>
    <p:sldId id="262" r:id="rId17"/>
    <p:sldId id="285" r:id="rId18"/>
    <p:sldId id="270" r:id="rId19"/>
    <p:sldId id="263" r:id="rId20"/>
    <p:sldId id="281" r:id="rId21"/>
    <p:sldId id="265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BF8F2-2EBD-4CB3-B09A-36F04C782B83}" v="13" dt="2023-02-15T22:15:13.827"/>
    <p1510:client id="{07C50169-4EDB-42A6-915C-300889F06DB4}" v="561" dt="2023-02-15T22:50:06.160"/>
    <p1510:client id="{0DEC721A-22E7-42D9-B4F2-445E344112A1}" v="31" dt="2023-02-15T21:52:35.971"/>
    <p1510:client id="{320A0225-3BCB-412C-94B7-D98330537FDF}" v="2" dt="2023-02-15T19:01:35.352"/>
    <p1510:client id="{3609C6D1-053D-44F6-B06B-4C5DA90A0187}" v="12" dt="2023-02-15T17:59:04.482"/>
    <p1510:client id="{52849CFD-0800-4641-932F-E989092D0C70}" v="2714" dt="2023-02-15T23:50:51.773"/>
    <p1510:client id="{7AA69871-E9CD-48B3-85B4-3E8780E7B798}" v="10" dt="2023-02-15T23:42:19.862"/>
    <p1510:client id="{7C9D8CED-8B65-4835-AD4D-A3568F928C44}" v="232" dt="2023-02-15T20:34:08.060"/>
    <p1510:client id="{8007F3CA-78B5-40EC-8C26-5864FF6E76F3}" v="90" dt="2023-02-15T04:34:55.836"/>
    <p1510:client id="{81E7FCF6-562A-4B64-BFD7-33D289B09C13}" v="28" dt="2023-02-15T04:39:09.127"/>
    <p1510:client id="{81EF52F6-D412-42AD-983E-22753A5134BC}" v="6" dt="2023-02-15T23:49:46.495"/>
    <p1510:client id="{8A1820AF-37B2-4D2F-8F11-AAE699F67AE2}" v="401" dt="2023-02-15T16:57:26.323"/>
    <p1510:client id="{8A6171F2-1146-4B1D-A6F9-B29F6233E949}" v="101" dt="2023-02-15T22:31:33.328"/>
    <p1510:client id="{9710C72C-090D-4ED4-8D96-0232EF4A7456}" v="5" dt="2023-02-15T19:50:32.883"/>
    <p1510:client id="{9BFAB5AF-393E-45C2-AED0-0BF725E1315A}" v="165" dt="2023-02-15T22:18:35.073"/>
    <p1510:client id="{9D938E4C-98FD-4293-A24C-A42E0C4F2F19}" v="1154" dt="2023-02-15T22:10:02.143"/>
    <p1510:client id="{C4FBA80F-72B6-4FF3-93AE-6371FDC99668}" v="165" dt="2023-02-15T22:05:02.355"/>
    <p1510:client id="{C9485D94-DCB7-402D-A492-468A2B723FF3}" v="8" dt="2023-02-15T19:44:10.911"/>
    <p1510:client id="{CE474A43-598F-4FFD-9EBD-1E95F9992D77}" v="54" dt="2023-02-15T22:12:50.379"/>
    <p1510:client id="{DEE327D7-C070-4DC5-9286-CD70992EA840}" v="55" dt="2023-02-15T22:11:40.087"/>
    <p1510:client id="{FCA18AFE-097A-43FD-825B-DEBB194EF755}" v="633" dt="2023-02-15T20:51:06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73"/>
  </p:normalViewPr>
  <p:slideViewPr>
    <p:cSldViewPr snapToGrid="0">
      <p:cViewPr varScale="1">
        <p:scale>
          <a:sx n="62" d="100"/>
          <a:sy n="62" d="100"/>
        </p:scale>
        <p:origin x="6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6C7E4-EA2E-4224-8115-0605EE047DBB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BC9160-1835-4DFB-AB66-DE455ECFC0E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The cross-validation errors </a:t>
          </a:r>
          <a:r>
            <a:rPr lang="en-US">
              <a:latin typeface="Seaford"/>
            </a:rPr>
            <a:t>of QDA</a:t>
          </a:r>
          <a:r>
            <a:rPr lang="en-US"/>
            <a:t> Model :</a:t>
          </a:r>
          <a:r>
            <a:rPr lang="en-US">
              <a:latin typeface="Seaford"/>
            </a:rPr>
            <a:t> 0.434</a:t>
          </a:r>
          <a:endParaRPr lang="en-US"/>
        </a:p>
      </dgm:t>
    </dgm:pt>
    <dgm:pt modelId="{34FB6B31-9F8A-44D0-A544-7B457A29D120}" type="parTrans" cxnId="{9130859B-F7C7-4D90-ACBA-F995BD5ED241}">
      <dgm:prSet/>
      <dgm:spPr/>
      <dgm:t>
        <a:bodyPr/>
        <a:lstStyle/>
        <a:p>
          <a:endParaRPr lang="en-US"/>
        </a:p>
      </dgm:t>
    </dgm:pt>
    <dgm:pt modelId="{48F66BFD-8355-4159-8A66-FC52F9D1B23C}" type="sibTrans" cxnId="{9130859B-F7C7-4D90-ACBA-F995BD5ED241}">
      <dgm:prSet/>
      <dgm:spPr/>
      <dgm:t>
        <a:bodyPr/>
        <a:lstStyle/>
        <a:p>
          <a:endParaRPr lang="en-US"/>
        </a:p>
      </dgm:t>
    </dgm:pt>
    <dgm:pt modelId="{858B1D3E-C379-4EF8-A6E4-B7744CC3A37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The cross-validation errors of the classification tree: </a:t>
          </a:r>
          <a:r>
            <a:rPr lang="en-US">
              <a:latin typeface="Seaford"/>
            </a:rPr>
            <a:t>0.491</a:t>
          </a:r>
          <a:endParaRPr lang="en-US"/>
        </a:p>
      </dgm:t>
    </dgm:pt>
    <dgm:pt modelId="{58827DCD-9BB9-4649-82FB-82C6442A978B}" type="parTrans" cxnId="{6A3058F6-1324-4461-8ABB-47FB81822BFF}">
      <dgm:prSet/>
      <dgm:spPr/>
      <dgm:t>
        <a:bodyPr/>
        <a:lstStyle/>
        <a:p>
          <a:endParaRPr lang="en-US"/>
        </a:p>
      </dgm:t>
    </dgm:pt>
    <dgm:pt modelId="{C9732161-E073-4826-90C0-7C636BE0F79F}" type="sibTrans" cxnId="{6A3058F6-1324-4461-8ABB-47FB81822BFF}">
      <dgm:prSet/>
      <dgm:spPr/>
      <dgm:t>
        <a:bodyPr/>
        <a:lstStyle/>
        <a:p>
          <a:endParaRPr lang="en-US"/>
        </a:p>
      </dgm:t>
    </dgm:pt>
    <dgm:pt modelId="{86D46746-0FB0-47DC-8ADC-EBF58772289D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Seaford"/>
            </a:rPr>
            <a:t>LDA Model</a:t>
          </a:r>
        </a:p>
      </dgm:t>
    </dgm:pt>
    <dgm:pt modelId="{BB716F97-1F8D-44E9-A290-9AC02B9B3BFD}" type="parTrans" cxnId="{CE2E170B-EF21-E045-88D9-2E15F2657743}">
      <dgm:prSet/>
      <dgm:spPr/>
    </dgm:pt>
    <dgm:pt modelId="{307FFBC9-4E58-4850-A086-83E9CC6AF22E}" type="sibTrans" cxnId="{CE2E170B-EF21-E045-88D9-2E15F2657743}">
      <dgm:prSet/>
      <dgm:spPr/>
    </dgm:pt>
    <dgm:pt modelId="{CF15AB68-8DAA-4128-B534-8420E2C48059}" type="pres">
      <dgm:prSet presAssocID="{3096C7E4-EA2E-4224-8115-0605EE047D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A6E46A-39CA-48C1-9E28-3D3AADCA7851}" type="pres">
      <dgm:prSet presAssocID="{86D46746-0FB0-47DC-8ADC-EBF58772289D}" presName="hierRoot1" presStyleCnt="0"/>
      <dgm:spPr/>
    </dgm:pt>
    <dgm:pt modelId="{42E2430E-2922-45CF-A2FF-3A50FF721CA8}" type="pres">
      <dgm:prSet presAssocID="{86D46746-0FB0-47DC-8ADC-EBF58772289D}" presName="composite" presStyleCnt="0"/>
      <dgm:spPr/>
    </dgm:pt>
    <dgm:pt modelId="{63B6DC68-86C2-4299-A279-9F8614A1727C}" type="pres">
      <dgm:prSet presAssocID="{86D46746-0FB0-47DC-8ADC-EBF58772289D}" presName="background" presStyleLbl="node0" presStyleIdx="0" presStyleCnt="3"/>
      <dgm:spPr/>
    </dgm:pt>
    <dgm:pt modelId="{05A4B1EE-E363-4884-A7F6-5ECEA8219305}" type="pres">
      <dgm:prSet presAssocID="{86D46746-0FB0-47DC-8ADC-EBF58772289D}" presName="text" presStyleLbl="fgAcc0" presStyleIdx="0" presStyleCnt="3">
        <dgm:presLayoutVars>
          <dgm:chPref val="3"/>
        </dgm:presLayoutVars>
      </dgm:prSet>
      <dgm:spPr/>
    </dgm:pt>
    <dgm:pt modelId="{D2A1B5E9-036A-4AAB-B6E0-7567240A6037}" type="pres">
      <dgm:prSet presAssocID="{86D46746-0FB0-47DC-8ADC-EBF58772289D}" presName="hierChild2" presStyleCnt="0"/>
      <dgm:spPr/>
    </dgm:pt>
    <dgm:pt modelId="{3B49BB55-D096-44DC-B23D-597E0D3A2A07}" type="pres">
      <dgm:prSet presAssocID="{90BC9160-1835-4DFB-AB66-DE455ECFC0EC}" presName="hierRoot1" presStyleCnt="0"/>
      <dgm:spPr/>
    </dgm:pt>
    <dgm:pt modelId="{683EACFC-562E-49BA-BBD8-1DFA0929C30D}" type="pres">
      <dgm:prSet presAssocID="{90BC9160-1835-4DFB-AB66-DE455ECFC0EC}" presName="composite" presStyleCnt="0"/>
      <dgm:spPr/>
    </dgm:pt>
    <dgm:pt modelId="{5AA0E1AC-B0BC-4169-A733-2F3AD72C8BA8}" type="pres">
      <dgm:prSet presAssocID="{90BC9160-1835-4DFB-AB66-DE455ECFC0EC}" presName="background" presStyleLbl="node0" presStyleIdx="1" presStyleCnt="3"/>
      <dgm:spPr/>
    </dgm:pt>
    <dgm:pt modelId="{333A7305-6BD0-47C8-A512-2B0BD60CACF1}" type="pres">
      <dgm:prSet presAssocID="{90BC9160-1835-4DFB-AB66-DE455ECFC0EC}" presName="text" presStyleLbl="fgAcc0" presStyleIdx="1" presStyleCnt="3">
        <dgm:presLayoutVars>
          <dgm:chPref val="3"/>
        </dgm:presLayoutVars>
      </dgm:prSet>
      <dgm:spPr/>
    </dgm:pt>
    <dgm:pt modelId="{AB9B4868-355D-4A46-92C5-BA7DBE7EE3B7}" type="pres">
      <dgm:prSet presAssocID="{90BC9160-1835-4DFB-AB66-DE455ECFC0EC}" presName="hierChild2" presStyleCnt="0"/>
      <dgm:spPr/>
    </dgm:pt>
    <dgm:pt modelId="{C2BE398D-95BA-485E-BE61-998359753D52}" type="pres">
      <dgm:prSet presAssocID="{858B1D3E-C379-4EF8-A6E4-B7744CC3A372}" presName="hierRoot1" presStyleCnt="0"/>
      <dgm:spPr/>
    </dgm:pt>
    <dgm:pt modelId="{055C5390-B347-4662-88E1-B2FC202D725C}" type="pres">
      <dgm:prSet presAssocID="{858B1D3E-C379-4EF8-A6E4-B7744CC3A372}" presName="composite" presStyleCnt="0"/>
      <dgm:spPr/>
    </dgm:pt>
    <dgm:pt modelId="{DC54656D-A9EF-43E0-AB07-59AF1BFCC183}" type="pres">
      <dgm:prSet presAssocID="{858B1D3E-C379-4EF8-A6E4-B7744CC3A372}" presName="background" presStyleLbl="node0" presStyleIdx="2" presStyleCnt="3"/>
      <dgm:spPr/>
    </dgm:pt>
    <dgm:pt modelId="{6A8DD581-4444-457B-869C-2BBA40414036}" type="pres">
      <dgm:prSet presAssocID="{858B1D3E-C379-4EF8-A6E4-B7744CC3A372}" presName="text" presStyleLbl="fgAcc0" presStyleIdx="2" presStyleCnt="3">
        <dgm:presLayoutVars>
          <dgm:chPref val="3"/>
        </dgm:presLayoutVars>
      </dgm:prSet>
      <dgm:spPr/>
    </dgm:pt>
    <dgm:pt modelId="{3267AB0F-77B4-4E78-81F9-9DCB8F15434C}" type="pres">
      <dgm:prSet presAssocID="{858B1D3E-C379-4EF8-A6E4-B7744CC3A372}" presName="hierChild2" presStyleCnt="0"/>
      <dgm:spPr/>
    </dgm:pt>
  </dgm:ptLst>
  <dgm:cxnLst>
    <dgm:cxn modelId="{CE2E170B-EF21-E045-88D9-2E15F2657743}" srcId="{3096C7E4-EA2E-4224-8115-0605EE047DBB}" destId="{86D46746-0FB0-47DC-8ADC-EBF58772289D}" srcOrd="0" destOrd="0" parTransId="{BB716F97-1F8D-44E9-A290-9AC02B9B3BFD}" sibTransId="{307FFBC9-4E58-4850-A086-83E9CC6AF22E}"/>
    <dgm:cxn modelId="{E3768526-EFB0-D747-B981-FE7CA7A97C3C}" type="presOf" srcId="{86D46746-0FB0-47DC-8ADC-EBF58772289D}" destId="{05A4B1EE-E363-4884-A7F6-5ECEA8219305}" srcOrd="0" destOrd="0" presId="urn:microsoft.com/office/officeart/2005/8/layout/hierarchy1"/>
    <dgm:cxn modelId="{B003F181-5AD9-674C-A254-1158E69C67BC}" type="presOf" srcId="{90BC9160-1835-4DFB-AB66-DE455ECFC0EC}" destId="{333A7305-6BD0-47C8-A512-2B0BD60CACF1}" srcOrd="0" destOrd="0" presId="urn:microsoft.com/office/officeart/2005/8/layout/hierarchy1"/>
    <dgm:cxn modelId="{9130859B-F7C7-4D90-ACBA-F995BD5ED241}" srcId="{3096C7E4-EA2E-4224-8115-0605EE047DBB}" destId="{90BC9160-1835-4DFB-AB66-DE455ECFC0EC}" srcOrd="1" destOrd="0" parTransId="{34FB6B31-9F8A-44D0-A544-7B457A29D120}" sibTransId="{48F66BFD-8355-4159-8A66-FC52F9D1B23C}"/>
    <dgm:cxn modelId="{16FFAED2-C5C2-2447-86D9-ADED5813A810}" type="presOf" srcId="{858B1D3E-C379-4EF8-A6E4-B7744CC3A372}" destId="{6A8DD581-4444-457B-869C-2BBA40414036}" srcOrd="0" destOrd="0" presId="urn:microsoft.com/office/officeart/2005/8/layout/hierarchy1"/>
    <dgm:cxn modelId="{6A3058F6-1324-4461-8ABB-47FB81822BFF}" srcId="{3096C7E4-EA2E-4224-8115-0605EE047DBB}" destId="{858B1D3E-C379-4EF8-A6E4-B7744CC3A372}" srcOrd="2" destOrd="0" parTransId="{58827DCD-9BB9-4649-82FB-82C6442A978B}" sibTransId="{C9732161-E073-4826-90C0-7C636BE0F79F}"/>
    <dgm:cxn modelId="{FA2362F9-1587-574D-90AC-08A750044880}" type="presOf" srcId="{3096C7E4-EA2E-4224-8115-0605EE047DBB}" destId="{CF15AB68-8DAA-4128-B534-8420E2C48059}" srcOrd="0" destOrd="0" presId="urn:microsoft.com/office/officeart/2005/8/layout/hierarchy1"/>
    <dgm:cxn modelId="{BEDADC95-8AE5-8D47-A704-190EF4719D34}" type="presParOf" srcId="{CF15AB68-8DAA-4128-B534-8420E2C48059}" destId="{B3A6E46A-39CA-48C1-9E28-3D3AADCA7851}" srcOrd="0" destOrd="0" presId="urn:microsoft.com/office/officeart/2005/8/layout/hierarchy1"/>
    <dgm:cxn modelId="{71F2EFDD-CF23-5647-A838-C924EAC20B3F}" type="presParOf" srcId="{B3A6E46A-39CA-48C1-9E28-3D3AADCA7851}" destId="{42E2430E-2922-45CF-A2FF-3A50FF721CA8}" srcOrd="0" destOrd="0" presId="urn:microsoft.com/office/officeart/2005/8/layout/hierarchy1"/>
    <dgm:cxn modelId="{332E1D4B-DDB3-B943-889B-84DC560A69AA}" type="presParOf" srcId="{42E2430E-2922-45CF-A2FF-3A50FF721CA8}" destId="{63B6DC68-86C2-4299-A279-9F8614A1727C}" srcOrd="0" destOrd="0" presId="urn:microsoft.com/office/officeart/2005/8/layout/hierarchy1"/>
    <dgm:cxn modelId="{49920130-8173-5A46-99EA-26BD9146F30D}" type="presParOf" srcId="{42E2430E-2922-45CF-A2FF-3A50FF721CA8}" destId="{05A4B1EE-E363-4884-A7F6-5ECEA8219305}" srcOrd="1" destOrd="0" presId="urn:microsoft.com/office/officeart/2005/8/layout/hierarchy1"/>
    <dgm:cxn modelId="{84138F31-2AFC-B246-A368-EC7E36CEA6B7}" type="presParOf" srcId="{B3A6E46A-39CA-48C1-9E28-3D3AADCA7851}" destId="{D2A1B5E9-036A-4AAB-B6E0-7567240A6037}" srcOrd="1" destOrd="0" presId="urn:microsoft.com/office/officeart/2005/8/layout/hierarchy1"/>
    <dgm:cxn modelId="{52A83101-499B-7740-BE33-8403803E5500}" type="presParOf" srcId="{CF15AB68-8DAA-4128-B534-8420E2C48059}" destId="{3B49BB55-D096-44DC-B23D-597E0D3A2A07}" srcOrd="1" destOrd="0" presId="urn:microsoft.com/office/officeart/2005/8/layout/hierarchy1"/>
    <dgm:cxn modelId="{4F40C99C-E5F2-1442-82AC-C3AADA6E7524}" type="presParOf" srcId="{3B49BB55-D096-44DC-B23D-597E0D3A2A07}" destId="{683EACFC-562E-49BA-BBD8-1DFA0929C30D}" srcOrd="0" destOrd="0" presId="urn:microsoft.com/office/officeart/2005/8/layout/hierarchy1"/>
    <dgm:cxn modelId="{50F98862-53D3-D946-BEF7-4268ECDA7599}" type="presParOf" srcId="{683EACFC-562E-49BA-BBD8-1DFA0929C30D}" destId="{5AA0E1AC-B0BC-4169-A733-2F3AD72C8BA8}" srcOrd="0" destOrd="0" presId="urn:microsoft.com/office/officeart/2005/8/layout/hierarchy1"/>
    <dgm:cxn modelId="{EE963E7E-45AF-5844-A5A8-94F000205603}" type="presParOf" srcId="{683EACFC-562E-49BA-BBD8-1DFA0929C30D}" destId="{333A7305-6BD0-47C8-A512-2B0BD60CACF1}" srcOrd="1" destOrd="0" presId="urn:microsoft.com/office/officeart/2005/8/layout/hierarchy1"/>
    <dgm:cxn modelId="{0CFAC2B3-FDCC-3A4B-9487-ACE4DE03C9F8}" type="presParOf" srcId="{3B49BB55-D096-44DC-B23D-597E0D3A2A07}" destId="{AB9B4868-355D-4A46-92C5-BA7DBE7EE3B7}" srcOrd="1" destOrd="0" presId="urn:microsoft.com/office/officeart/2005/8/layout/hierarchy1"/>
    <dgm:cxn modelId="{A66011E2-C2E6-FC4B-9A93-25E3DE4725C6}" type="presParOf" srcId="{CF15AB68-8DAA-4128-B534-8420E2C48059}" destId="{C2BE398D-95BA-485E-BE61-998359753D52}" srcOrd="2" destOrd="0" presId="urn:microsoft.com/office/officeart/2005/8/layout/hierarchy1"/>
    <dgm:cxn modelId="{80A7EC6C-ABD5-F941-A0F2-53DA7FD83F2B}" type="presParOf" srcId="{C2BE398D-95BA-485E-BE61-998359753D52}" destId="{055C5390-B347-4662-88E1-B2FC202D725C}" srcOrd="0" destOrd="0" presId="urn:microsoft.com/office/officeart/2005/8/layout/hierarchy1"/>
    <dgm:cxn modelId="{7543CA46-237C-AE41-8377-94104A1A97C1}" type="presParOf" srcId="{055C5390-B347-4662-88E1-B2FC202D725C}" destId="{DC54656D-A9EF-43E0-AB07-59AF1BFCC183}" srcOrd="0" destOrd="0" presId="urn:microsoft.com/office/officeart/2005/8/layout/hierarchy1"/>
    <dgm:cxn modelId="{5B616ADD-989A-5D4B-A726-67E677A28052}" type="presParOf" srcId="{055C5390-B347-4662-88E1-B2FC202D725C}" destId="{6A8DD581-4444-457B-869C-2BBA40414036}" srcOrd="1" destOrd="0" presId="urn:microsoft.com/office/officeart/2005/8/layout/hierarchy1"/>
    <dgm:cxn modelId="{BE6FCE7F-24B0-F84E-A504-0E6E3D75B7E7}" type="presParOf" srcId="{C2BE398D-95BA-485E-BE61-998359753D52}" destId="{3267AB0F-77B4-4E78-81F9-9DCB8F1543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6DC68-86C2-4299-A279-9F8614A1727C}">
      <dsp:nvSpPr>
        <dsp:cNvPr id="0" name=""/>
        <dsp:cNvSpPr/>
      </dsp:nvSpPr>
      <dsp:spPr>
        <a:xfrm>
          <a:off x="0" y="192393"/>
          <a:ext cx="2955280" cy="1876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4B1EE-E363-4884-A7F6-5ECEA8219305}">
      <dsp:nvSpPr>
        <dsp:cNvPr id="0" name=""/>
        <dsp:cNvSpPr/>
      </dsp:nvSpPr>
      <dsp:spPr>
        <a:xfrm>
          <a:off x="328364" y="504340"/>
          <a:ext cx="2955280" cy="1876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Seaford"/>
            </a:rPr>
            <a:t>LDA Model</a:t>
          </a:r>
        </a:p>
      </dsp:txBody>
      <dsp:txXfrm>
        <a:off x="383328" y="559304"/>
        <a:ext cx="2845352" cy="1766674"/>
      </dsp:txXfrm>
    </dsp:sp>
    <dsp:sp modelId="{5AA0E1AC-B0BC-4169-A733-2F3AD72C8BA8}">
      <dsp:nvSpPr>
        <dsp:cNvPr id="0" name=""/>
        <dsp:cNvSpPr/>
      </dsp:nvSpPr>
      <dsp:spPr>
        <a:xfrm>
          <a:off x="3612009" y="192393"/>
          <a:ext cx="2955280" cy="1876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A7305-6BD0-47C8-A512-2B0BD60CACF1}">
      <dsp:nvSpPr>
        <dsp:cNvPr id="0" name=""/>
        <dsp:cNvSpPr/>
      </dsp:nvSpPr>
      <dsp:spPr>
        <a:xfrm>
          <a:off x="3940373" y="504340"/>
          <a:ext cx="2955280" cy="1876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cross-validation errors </a:t>
          </a:r>
          <a:r>
            <a:rPr lang="en-US" sz="2400" kern="1200">
              <a:latin typeface="Seaford"/>
            </a:rPr>
            <a:t>of QDA</a:t>
          </a:r>
          <a:r>
            <a:rPr lang="en-US" sz="2400" kern="1200"/>
            <a:t> Model :</a:t>
          </a:r>
          <a:r>
            <a:rPr lang="en-US" sz="2400" kern="1200">
              <a:latin typeface="Seaford"/>
            </a:rPr>
            <a:t> 0.434</a:t>
          </a:r>
          <a:endParaRPr lang="en-US" sz="2400" kern="1200"/>
        </a:p>
      </dsp:txBody>
      <dsp:txXfrm>
        <a:off x="3995337" y="559304"/>
        <a:ext cx="2845352" cy="1766674"/>
      </dsp:txXfrm>
    </dsp:sp>
    <dsp:sp modelId="{DC54656D-A9EF-43E0-AB07-59AF1BFCC183}">
      <dsp:nvSpPr>
        <dsp:cNvPr id="0" name=""/>
        <dsp:cNvSpPr/>
      </dsp:nvSpPr>
      <dsp:spPr>
        <a:xfrm>
          <a:off x="7224018" y="192393"/>
          <a:ext cx="2955280" cy="1876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DD581-4444-457B-869C-2BBA40414036}">
      <dsp:nvSpPr>
        <dsp:cNvPr id="0" name=""/>
        <dsp:cNvSpPr/>
      </dsp:nvSpPr>
      <dsp:spPr>
        <a:xfrm>
          <a:off x="7552382" y="504340"/>
          <a:ext cx="2955280" cy="18766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cross-validation errors of the classification tree: </a:t>
          </a:r>
          <a:r>
            <a:rPr lang="en-US" sz="2400" kern="1200">
              <a:latin typeface="Seaford"/>
            </a:rPr>
            <a:t>0.491</a:t>
          </a:r>
          <a:endParaRPr lang="en-US" sz="2400" kern="1200"/>
        </a:p>
      </dsp:txBody>
      <dsp:txXfrm>
        <a:off x="7607346" y="559304"/>
        <a:ext cx="2845352" cy="1766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86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6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6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1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house-prices-advanced-regression-technique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66348D-5E23-404C-A495-618E4EAA8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5EE0A-A779-481E-A750-AD22CD1A0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90564"/>
            <a:ext cx="11147071" cy="245376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17" y="742952"/>
            <a:ext cx="9522831" cy="1943094"/>
          </a:xfrm>
        </p:spPr>
        <p:txBody>
          <a:bodyPr anchor="b">
            <a:normAutofit fontScale="90000"/>
          </a:bodyPr>
          <a:lstStyle/>
          <a:p>
            <a:r>
              <a:rPr lang="en-US"/>
              <a:t>Ames House Sale Price Statistical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4761" y="3628792"/>
            <a:ext cx="6010148" cy="2264076"/>
          </a:xfrm>
        </p:spPr>
        <p:txBody>
          <a:bodyPr anchor="t"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Group 9</a:t>
            </a:r>
            <a:endParaRPr lang="en-US" sz="2000"/>
          </a:p>
          <a:p>
            <a:pPr algn="r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Deyvis Dalman</a:t>
            </a:r>
            <a:endParaRPr lang="en-US"/>
          </a:p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Jannatul Naeema</a:t>
            </a:r>
          </a:p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Chelsea Squires</a:t>
            </a:r>
          </a:p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Devanshi Patel</a:t>
            </a:r>
          </a:p>
          <a:p>
            <a:pPr algn="r"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Utsav Agrawal</a:t>
            </a:r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D6645B-2963-49B8-BD20-68F13D7B5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B1FF18-916C-43C4-8A6D-5878AEA3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40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ABAF14-551B-4C82-8652-104248C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46580-53C8-CC59-FFB0-E59F1307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ea typeface="+mj-lt"/>
                <a:cs typeface="+mj-lt"/>
              </a:rPr>
              <a:t>Quadratic Discriminant Analysis</a:t>
            </a:r>
            <a:endParaRPr lang="en-US" sz="5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F4B79F-061B-D100-30EB-0A064569A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2413" r="15853" b="2"/>
          <a:stretch/>
        </p:blipFill>
        <p:spPr>
          <a:xfrm>
            <a:off x="481007" y="1993515"/>
            <a:ext cx="5511628" cy="437462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5B21-65A7-8C13-A652-1677FB79A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171" y="2247497"/>
            <a:ext cx="5641791" cy="38885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a typeface="+mn-lt"/>
                <a:cs typeface="+mn-lt"/>
              </a:rPr>
              <a:t>Linear Discriminant Analysis (LDA) makes </a:t>
            </a:r>
            <a:r>
              <a:rPr lang="en-US" sz="1800" b="1" dirty="0">
                <a:ea typeface="+mn-lt"/>
                <a:cs typeface="+mn-lt"/>
              </a:rPr>
              <a:t>several assumptions</a:t>
            </a:r>
            <a:r>
              <a:rPr lang="en-US" sz="1800" dirty="0">
                <a:ea typeface="+mn-lt"/>
                <a:cs typeface="+mn-lt"/>
              </a:rPr>
              <a:t> when applied to a dataset:</a:t>
            </a:r>
            <a:endParaRPr lang="en-US" sz="18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Normality Assumption</a:t>
            </a:r>
            <a:endParaRPr lang="en-US" sz="18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Equal Variance Assumption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Independence Assumption</a:t>
            </a:r>
            <a:endParaRPr lang="en-US" sz="18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Classes are separable</a:t>
            </a:r>
          </a:p>
          <a:p>
            <a:pPr>
              <a:lnSpc>
                <a:spcPct val="90000"/>
              </a:lnSpc>
            </a:pPr>
            <a:endParaRPr lang="en-US" sz="18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Arial"/>
            </a:pPr>
            <a:r>
              <a:rPr lang="en-US" sz="1800" dirty="0">
                <a:ea typeface="+mn-lt"/>
                <a:cs typeface="+mn-lt"/>
              </a:rPr>
              <a:t>Quadratic Discriminant Analysis (QDA) </a:t>
            </a:r>
            <a:r>
              <a:rPr lang="en-US" sz="1800" b="1" dirty="0">
                <a:ea typeface="+mn-lt"/>
                <a:cs typeface="+mn-lt"/>
              </a:rPr>
              <a:t>does not require the equal variance assumption</a:t>
            </a:r>
            <a:r>
              <a:rPr lang="en-US" sz="1800" dirty="0">
                <a:ea typeface="+mn-lt"/>
                <a:cs typeface="+mn-lt"/>
              </a:rPr>
              <a:t> that is necessary for Linear Discriminant Analysis (LDA).</a:t>
            </a:r>
            <a:endParaRPr lang="en-US" sz="18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36AF6B-383F-30E7-42EF-CAF06827D80D}"/>
              </a:ext>
            </a:extLst>
          </p:cNvPr>
          <p:cNvSpPr/>
          <p:nvPr/>
        </p:nvSpPr>
        <p:spPr>
          <a:xfrm rot="10980000">
            <a:off x="5827501" y="4499302"/>
            <a:ext cx="59055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46580-53C8-CC59-FFB0-E59F1307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ea typeface="+mj-lt"/>
                <a:cs typeface="+mj-lt"/>
              </a:rPr>
              <a:t>Quadratic Discriminant Analysis</a:t>
            </a:r>
            <a:endParaRPr lang="en-US" sz="5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C95B02D-63E5-D36B-DBA5-378AAA76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154439"/>
            <a:ext cx="5019675" cy="302537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7799223B-D867-BA3E-457D-DBB5D53A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5457468"/>
            <a:ext cx="8172450" cy="67698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780AE0-4373-A145-E1AE-4356F567C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587" y="2245900"/>
            <a:ext cx="6289491" cy="3888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Step 1: Checking </a:t>
            </a:r>
            <a:r>
              <a:rPr lang="en-US" sz="1800" b="1" dirty="0"/>
              <a:t>class distribution</a:t>
            </a:r>
            <a:r>
              <a:rPr lang="en-US" sz="1800" dirty="0"/>
              <a:t>, each category has almost equal number of samples.</a:t>
            </a:r>
            <a:endParaRPr lang="en-US" sz="1800"/>
          </a:p>
          <a:p>
            <a:pPr>
              <a:lnSpc>
                <a:spcPct val="90000"/>
              </a:lnSpc>
            </a:pPr>
            <a:r>
              <a:rPr lang="en-US" sz="1800" dirty="0"/>
              <a:t>Step 2: Making a model out of </a:t>
            </a:r>
            <a:r>
              <a:rPr lang="en-US" sz="1800" b="1" dirty="0"/>
              <a:t>26 predictor variables. 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Step 3: Find accuracy of the model by confusion matrix.</a:t>
            </a:r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B3695CD5-9A4C-F796-9C1F-51D8B64AD916}"/>
              </a:ext>
            </a:extLst>
          </p:cNvPr>
          <p:cNvSpPr/>
          <p:nvPr/>
        </p:nvSpPr>
        <p:spPr>
          <a:xfrm>
            <a:off x="4836318" y="3543299"/>
            <a:ext cx="542925" cy="53340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Heptagon 14">
            <a:extLst>
              <a:ext uri="{FF2B5EF4-FFF2-40B4-BE49-F238E27FC236}">
                <a16:creationId xmlns:a16="http://schemas.microsoft.com/office/drawing/2014/main" id="{CC5F77DA-032E-54EA-194C-3B0BA1E2CEC6}"/>
              </a:ext>
            </a:extLst>
          </p:cNvPr>
          <p:cNvSpPr/>
          <p:nvPr/>
        </p:nvSpPr>
        <p:spPr>
          <a:xfrm>
            <a:off x="216692" y="4943474"/>
            <a:ext cx="552450" cy="51435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7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327AF0C-6FAC-DD3D-B184-E59D171C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933" y="3664543"/>
            <a:ext cx="2124075" cy="1466850"/>
          </a:xfrm>
          <a:prstGeom prst="rect">
            <a:avLst/>
          </a:prstGeom>
        </p:spPr>
      </p:pic>
      <p:sp>
        <p:nvSpPr>
          <p:cNvPr id="18" name="Heptagon 17">
            <a:extLst>
              <a:ext uri="{FF2B5EF4-FFF2-40B4-BE49-F238E27FC236}">
                <a16:creationId xmlns:a16="http://schemas.microsoft.com/office/drawing/2014/main" id="{59B8D64F-EA3D-8570-CD1D-D95ABC2759A3}"/>
              </a:ext>
            </a:extLst>
          </p:cNvPr>
          <p:cNvSpPr/>
          <p:nvPr/>
        </p:nvSpPr>
        <p:spPr>
          <a:xfrm>
            <a:off x="7103267" y="3714749"/>
            <a:ext cx="381000" cy="32385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6AA16-F905-4F8E-641E-798ADEAFA2E2}"/>
              </a:ext>
            </a:extLst>
          </p:cNvPr>
          <p:cNvSpPr txBox="1"/>
          <p:nvPr/>
        </p:nvSpPr>
        <p:spPr>
          <a:xfrm>
            <a:off x="9048749" y="3379871"/>
            <a:ext cx="28249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resulting QDA model gave a prediction rate of </a:t>
            </a:r>
            <a:r>
              <a:rPr lang="en-US" b="1" dirty="0"/>
              <a:t>0.622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F5A91-3C4B-4CA2-A322-A6116E43D21B}"/>
              </a:ext>
            </a:extLst>
          </p:cNvPr>
          <p:cNvSpPr txBox="1"/>
          <p:nvPr/>
        </p:nvSpPr>
        <p:spPr>
          <a:xfrm>
            <a:off x="7629023" y="3671636"/>
            <a:ext cx="22458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/>
              <a:t>Actual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03132FE2-73DA-A8B8-9CD0-862CD8AF2473}"/>
              </a:ext>
            </a:extLst>
          </p:cNvPr>
          <p:cNvSpPr txBox="1"/>
          <p:nvPr/>
        </p:nvSpPr>
        <p:spPr>
          <a:xfrm>
            <a:off x="6415219" y="4395536"/>
            <a:ext cx="214976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87798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8F0F-BB69-8A52-2C4F-6474DB52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&amp; Classification Tree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2B57-AFA3-1501-20FF-CEBB72B8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939138"/>
            <a:ext cx="5946055" cy="3428995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Regression tree &amp; Classification tree are a series of splitting rules starting at the top of the tree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Following is the tree process</a:t>
            </a:r>
          </a:p>
          <a:p>
            <a:pPr marL="541338" lvl="1" indent="-184150">
              <a:lnSpc>
                <a:spcPct val="90000"/>
              </a:lnSpc>
            </a:pPr>
            <a:r>
              <a:rPr lang="en-CA" sz="1600" dirty="0"/>
              <a:t>We divide the predictor space – that is, the set of possible values for X1, X2, . . . . </a:t>
            </a:r>
            <a:r>
              <a:rPr lang="en-CA" sz="1600" dirty="0" err="1"/>
              <a:t>Xp</a:t>
            </a:r>
            <a:r>
              <a:rPr lang="en-CA" sz="1600" dirty="0"/>
              <a:t> (the predictors) – into J distinct and non-overlapping regions R1, R2, . . . , RJ </a:t>
            </a:r>
          </a:p>
          <a:p>
            <a:pPr marL="541338" lvl="1" indent="-184150">
              <a:lnSpc>
                <a:spcPct val="90000"/>
              </a:lnSpc>
            </a:pPr>
            <a:r>
              <a:rPr lang="en-CA" sz="1600" dirty="0"/>
              <a:t>For every observation that falls into the region </a:t>
            </a:r>
            <a:r>
              <a:rPr lang="en-CA" sz="1600" dirty="0" err="1"/>
              <a:t>Rj</a:t>
            </a:r>
            <a:r>
              <a:rPr lang="en-CA" sz="1600" dirty="0"/>
              <a:t> , we make the same prediction, which is simply the mean response value for the training observations in </a:t>
            </a:r>
            <a:r>
              <a:rPr lang="en-CA" sz="1600" dirty="0" err="1"/>
              <a:t>Rj</a:t>
            </a:r>
            <a:r>
              <a:rPr lang="en-CA" sz="1600" dirty="0"/>
              <a:t> </a:t>
            </a:r>
            <a:endParaRPr lang="en-US" sz="1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72C4E1-DAAB-5474-354F-3116F32A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78" y="2939138"/>
            <a:ext cx="4635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8F0F-BB69-8A52-2C4F-6474DB52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 &amp; Classification Tree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2B57-AFA3-1501-20FF-CEBB72B8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3282330"/>
            <a:ext cx="5189963" cy="2800893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Regression tree was ran on </a:t>
            </a:r>
            <a:r>
              <a:rPr lang="en-US" sz="1300" dirty="0" err="1"/>
              <a:t>Saleprice</a:t>
            </a:r>
            <a:r>
              <a:rPr lang="en-US" sz="1300" dirty="0"/>
              <a:t> and a classification tree was ran on Price Group created earlier during data wrangling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Predictor Variables used for both Regression and classification tree: Neighborhood,LotConfig,RoofMatl,PoolArea,MoSold,KitchenQual,BsmtFinSF1,GarageCars,LotArea,OverallQual,OverallCond,GrLivArea,TotalBath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Both trees have 11 nodes and do-not require pruning on running CV tree analysis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Decision tree gave a RMSE of ~500 on test dataset with A Classification tree was ran on the </a:t>
            </a:r>
            <a:r>
              <a:rPr lang="en-US" sz="1300" dirty="0" err="1"/>
              <a:t>priceGroup</a:t>
            </a:r>
            <a:r>
              <a:rPr lang="en-US" sz="1300" dirty="0"/>
              <a:t> to compare with the LDA  Classification tree gives an accuracy of of 56% on the classification  </a:t>
            </a:r>
          </a:p>
        </p:txBody>
      </p:sp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239594A2-8427-C782-ABF1-09C116C5E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278" y="3104938"/>
            <a:ext cx="3031115" cy="303111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1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8F0F-BB69-8A52-2C4F-6474DB52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/>
          </a:bodyPr>
          <a:lstStyle/>
          <a:p>
            <a:r>
              <a:rPr lang="en-US" dirty="0"/>
              <a:t>Multinomial Regression	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D986A4-6CF7-B1A1-572D-E0152793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67" y="3005032"/>
            <a:ext cx="6171701" cy="3297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884CF-2E3C-9BDA-E7F4-60877CB044A1}"/>
              </a:ext>
            </a:extLst>
          </p:cNvPr>
          <p:cNvSpPr txBox="1"/>
          <p:nvPr/>
        </p:nvSpPr>
        <p:spPr>
          <a:xfrm>
            <a:off x="668740" y="3171228"/>
            <a:ext cx="4094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team wanted to narrow down on variables that impact sale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simpler </a:t>
            </a:r>
            <a:r>
              <a:rPr lang="en-US" dirty="0" err="1">
                <a:solidFill>
                  <a:schemeClr val="tx1"/>
                </a:solidFill>
              </a:rPr>
              <a:t>Saleprice</a:t>
            </a:r>
            <a:r>
              <a:rPr lang="en-US" dirty="0">
                <a:solidFill>
                  <a:schemeClr val="tx1"/>
                </a:solidFill>
              </a:rPr>
              <a:t> classification of High (&gt;240,000), Medium (130,000 to 240,000) &amp; Low(130,000&lt;)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91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9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65F4-CE46-6517-7195-19044EC9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44" y="916540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4600"/>
              <a:t>Multinomial Regression</a:t>
            </a:r>
          </a:p>
        </p:txBody>
      </p:sp>
      <p:cxnSp>
        <p:nvCxnSpPr>
          <p:cNvPr id="51" name="Straight Connector 23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25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9C90A-6BEA-5440-1C9B-8C341A99BBD6}"/>
              </a:ext>
            </a:extLst>
          </p:cNvPr>
          <p:cNvSpPr txBox="1"/>
          <p:nvPr/>
        </p:nvSpPr>
        <p:spPr>
          <a:xfrm>
            <a:off x="4473560" y="750627"/>
            <a:ext cx="74409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first iteration we ran a multinomial regression only on ”</a:t>
            </a:r>
            <a:r>
              <a:rPr lang="en-US" sz="2400" dirty="0" err="1"/>
              <a:t>Neighbourhood</a:t>
            </a:r>
            <a:r>
              <a:rPr lang="en-US" sz="2400" dirty="0"/>
              <a:t>” variable. Model gave accuracy of 74%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next iteration more variables including </a:t>
            </a:r>
            <a:r>
              <a:rPr lang="en-US" sz="2400" dirty="0">
                <a:solidFill>
                  <a:schemeClr val="tx1"/>
                </a:solidFill>
              </a:rPr>
              <a:t>“Neighborhood”, “</a:t>
            </a:r>
            <a:r>
              <a:rPr lang="en-US" sz="2400" dirty="0" err="1">
                <a:solidFill>
                  <a:schemeClr val="tx1"/>
                </a:solidFill>
              </a:rPr>
              <a:t>OverallQual</a:t>
            </a:r>
            <a:r>
              <a:rPr lang="en-US" sz="2400" dirty="0">
                <a:solidFill>
                  <a:schemeClr val="tx1"/>
                </a:solidFill>
              </a:rPr>
              <a:t>,“</a:t>
            </a:r>
            <a:r>
              <a:rPr lang="en-US" sz="2400" dirty="0" err="1">
                <a:solidFill>
                  <a:schemeClr val="tx1"/>
                </a:solidFill>
              </a:rPr>
              <a:t>OverallCond</a:t>
            </a:r>
            <a:r>
              <a:rPr lang="en-US" sz="2400" dirty="0">
                <a:solidFill>
                  <a:schemeClr val="tx1"/>
                </a:solidFill>
              </a:rPr>
              <a:t>”,“</a:t>
            </a:r>
            <a:r>
              <a:rPr lang="en-US" sz="2400" dirty="0" err="1">
                <a:solidFill>
                  <a:schemeClr val="tx1"/>
                </a:solidFill>
              </a:rPr>
              <a:t>GarageType</a:t>
            </a:r>
            <a:r>
              <a:rPr lang="en-US" sz="2400" dirty="0">
                <a:solidFill>
                  <a:schemeClr val="tx1"/>
                </a:solidFill>
              </a:rPr>
              <a:t>”,</a:t>
            </a:r>
            <a:r>
              <a:rPr lang="en-US" sz="2400" dirty="0" err="1">
                <a:solidFill>
                  <a:schemeClr val="tx1"/>
                </a:solidFill>
              </a:rPr>
              <a:t>LotConfig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>
                <a:solidFill>
                  <a:schemeClr val="tx1"/>
                </a:solidFill>
                <a:latin typeface="Seaford"/>
              </a:rPr>
              <a:t>  </a:t>
            </a:r>
            <a:r>
              <a:rPr lang="en-US" sz="2400" dirty="0">
                <a:solidFill>
                  <a:schemeClr val="tx1"/>
                </a:solidFill>
              </a:rPr>
              <a:t> “</a:t>
            </a:r>
            <a:r>
              <a:rPr lang="en-US" sz="2400" dirty="0" err="1">
                <a:solidFill>
                  <a:schemeClr val="tx1"/>
                </a:solidFill>
              </a:rPr>
              <a:t>SaleCondition</a:t>
            </a:r>
            <a:r>
              <a:rPr lang="en-US" sz="2400" dirty="0">
                <a:solidFill>
                  <a:schemeClr val="tx1"/>
                </a:solidFill>
              </a:rPr>
              <a:t>” &amp; “Basement Exposure</a:t>
            </a:r>
            <a:r>
              <a:rPr lang="en-US" sz="2400" dirty="0">
                <a:solidFill>
                  <a:schemeClr val="tx1"/>
                </a:solidFill>
                <a:latin typeface="Seaford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Seafor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aford"/>
              </a:rPr>
              <a:t>Using Multinomial regression an accuracy of 80% was achieved for the both training &amp;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7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DFFA-3499-E8F7-E496-9D697B13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6100"/>
              <a:t>Model validation: </a:t>
            </a:r>
            <a:r>
              <a:rPr lang="en-US" sz="6100">
                <a:ea typeface="+mj-lt"/>
                <a:cs typeface="+mj-lt"/>
              </a:rPr>
              <a:t>k folds cross-validation</a:t>
            </a:r>
            <a:endParaRPr lang="en-US" sz="610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D77F0C03-3A43-5739-E601-EFEA82C1D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545313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42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90C7-2C37-E512-B114-ADA1E5D8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Result Comparison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04AD0F-F1B2-DC22-4330-1F901E222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880877"/>
              </p:ext>
            </p:extLst>
          </p:nvPr>
        </p:nvGraphicFramePr>
        <p:xfrm>
          <a:off x="588463" y="2169351"/>
          <a:ext cx="11009124" cy="395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00">
                  <a:extLst>
                    <a:ext uri="{9D8B030D-6E8A-4147-A177-3AD203B41FA5}">
                      <a16:colId xmlns:a16="http://schemas.microsoft.com/office/drawing/2014/main" val="1786720703"/>
                    </a:ext>
                  </a:extLst>
                </a:gridCol>
                <a:gridCol w="1351410">
                  <a:extLst>
                    <a:ext uri="{9D8B030D-6E8A-4147-A177-3AD203B41FA5}">
                      <a16:colId xmlns:a16="http://schemas.microsoft.com/office/drawing/2014/main" val="1079811568"/>
                    </a:ext>
                  </a:extLst>
                </a:gridCol>
                <a:gridCol w="766004">
                  <a:extLst>
                    <a:ext uri="{9D8B030D-6E8A-4147-A177-3AD203B41FA5}">
                      <a16:colId xmlns:a16="http://schemas.microsoft.com/office/drawing/2014/main" val="1813637424"/>
                    </a:ext>
                  </a:extLst>
                </a:gridCol>
                <a:gridCol w="6122096">
                  <a:extLst>
                    <a:ext uri="{9D8B030D-6E8A-4147-A177-3AD203B41FA5}">
                      <a16:colId xmlns:a16="http://schemas.microsoft.com/office/drawing/2014/main" val="2250030018"/>
                    </a:ext>
                  </a:extLst>
                </a:gridCol>
                <a:gridCol w="997014">
                  <a:extLst>
                    <a:ext uri="{9D8B030D-6E8A-4147-A177-3AD203B41FA5}">
                      <a16:colId xmlns:a16="http://schemas.microsoft.com/office/drawing/2014/main" val="2682959067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Model​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effectLst/>
                        </a:rPr>
                        <a:t>Response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nVars</a:t>
                      </a: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Significant Variables​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Accuracy​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7803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Logistic Regression​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priceGroup</a:t>
                      </a: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Living Area, Overall Quality, Year of Remodel, Total Basement Area, Lot Area, Garage Area​</a:t>
                      </a:r>
                      <a:endParaRPr lang="en-US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93%​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45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LDA​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priceGroup</a:t>
                      </a:r>
                      <a:endParaRPr lang="en-US" sz="12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200" b="0" i="0" u="none" strike="noStrike" noProof="0" dirty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Seaford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Lot Configuration, MS Sub Class, Sale Condition, Basement Quality, Basement Exposure, Month Sold, Kitchen Quality, Basement Area, # of Car Garage, Lot Area, Overall Quality, Overall Condition, Living Area, Total # Baths</a:t>
                      </a:r>
                      <a:endParaRPr lang="en-US" sz="1200" b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63%</a:t>
                      </a:r>
                      <a:endParaRPr lang="en-US" sz="1200">
                        <a:effectLst/>
                        <a:latin typeface="Seaford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90414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QDA​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priceGroup</a:t>
                      </a:r>
                      <a:endParaRPr lang="en-US" sz="12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200" b="0" i="0" u="none" strike="noStrike" noProof="0" dirty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Seaford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Lot Frontage, Lot Area, Overall Quality, Overall Condition, Year Build, Year Remodel Added, Basement Area, Living Area, Basement Bathrooms, Fireplaces, Garage Year Built, # of Cars in Garage, Garage Area, Wood Deck Area, Total Porch Area, Year Sold</a:t>
                      </a:r>
                      <a:endParaRPr lang="en-US" sz="1200" b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dirty="0">
                          <a:effectLst/>
                        </a:rPr>
                        <a:t>​62</a:t>
                      </a:r>
                      <a:r>
                        <a:rPr lang="en-US" sz="1200" b="0" i="0" u="none" strike="noStrike" noProof="0" dirty="0">
                          <a:effectLst/>
                          <a:latin typeface="Seaford"/>
                        </a:rPr>
                        <a:t>%</a:t>
                      </a:r>
                      <a:endParaRPr lang="en-US" sz="1200" dirty="0">
                        <a:effectLst/>
                        <a:latin typeface="Seaford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5779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Regression Decision Tree​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Saleprice</a:t>
                      </a: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Neighborhood, Lot Configuration ,Roof Material, Pool Area, Month Sold, Kitchen Quality, Basement Area, #Cars in Garage, Lot Area, Overall Quality, Overall Condition, Living Area, Total # of Baths </a:t>
                      </a:r>
                      <a:endParaRPr lang="en-US" sz="1200" b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44%</a:t>
                      </a:r>
                      <a:endParaRPr lang="en-US" sz="1200">
                        <a:effectLst/>
                        <a:latin typeface="Seaford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7156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Classification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priceGroup</a:t>
                      </a: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Neighborhood, Lot Configuration ,Roof Material, Pool Area, Month Sold, Kitchen Quality, Basement Area, #Cars in Garage, Lot Area, Overall Quality, Overall Condition, Living Area, Total # of Baths </a:t>
                      </a:r>
                      <a:endParaRPr lang="en-US" sz="1200" b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dirty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56%</a:t>
                      </a:r>
                      <a:endParaRPr lang="en-US" sz="1200" dirty="0">
                        <a:effectLst/>
                        <a:latin typeface="Seaford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256757"/>
                  </a:ext>
                </a:extLst>
              </a:tr>
              <a:tr h="45243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Multinomial Regression​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Saleprice_Class</a:t>
                      </a:r>
                      <a:endParaRPr lang="en-US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>
                          <a:effectLst/>
                        </a:rPr>
                        <a:t>​</a:t>
                      </a:r>
                      <a:r>
                        <a:rPr lang="en-US" sz="1200" b="0" i="0" u="none" strike="noStrike" noProof="0">
                          <a:effectLst/>
                          <a:latin typeface="Seaford"/>
                        </a:rPr>
                        <a:t>Neighborhood, Overall Quality, Overall Condition, Garage Type, Lot Configuration,  Sale Condition &amp; Basement Exposure</a:t>
                      </a:r>
                      <a:endParaRPr lang="en-US" sz="1200" b="0">
                        <a:effectLst/>
                        <a:latin typeface="Seafo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dirty="0">
                          <a:effectLst/>
                        </a:rPr>
                        <a:t>​80%</a:t>
                      </a:r>
                      <a:endParaRPr lang="en-US" sz="1200" dirty="0">
                        <a:effectLst/>
                        <a:latin typeface="Seaford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58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79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09" y="489853"/>
            <a:ext cx="6186871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65F4-CE46-6517-7195-19044EC9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5024920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4F7EC0-B8AC-4E93-A415-71AF71B12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92EE0-3897-5AA2-3A8E-50E68680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280" y="510038"/>
            <a:ext cx="4959391" cy="5837914"/>
          </a:xfrm>
        </p:spPr>
        <p:txBody>
          <a:bodyPr anchor="t">
            <a:normAutofit fontScale="92500" lnSpcReduction="10000"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Regression,  LDA,  QDA,  Decision Trees, and Multinomial Regression were used to determine the predictors of house prices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series of categorical adjustments were used to determine which class of sale price each listing fell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models ranged in accuracy from 44-93% with variable selection being significant to 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LDA was not valid as the assumptions were not met.</a:t>
            </a:r>
          </a:p>
          <a:p>
            <a:pPr marL="342900" indent="-342900">
              <a:buChar char="•"/>
            </a:pPr>
            <a:r>
              <a:rPr lang="en-US" sz="2000" b="1" dirty="0"/>
              <a:t>Living Area, Overall Quality,</a:t>
            </a:r>
            <a:r>
              <a:rPr lang="en-US" sz="2000" dirty="0"/>
              <a:t> and</a:t>
            </a:r>
            <a:r>
              <a:rPr lang="en-US" sz="2000" b="1" dirty="0"/>
              <a:t> Lot Area</a:t>
            </a:r>
            <a:r>
              <a:rPr lang="en-US" sz="2000" dirty="0"/>
              <a:t> were significant across all models while </a:t>
            </a:r>
            <a:r>
              <a:rPr lang="en-US" sz="2000" b="1" dirty="0"/>
              <a:t>Basement Area </a:t>
            </a:r>
            <a:r>
              <a:rPr lang="en-US" sz="2000" dirty="0"/>
              <a:t>and </a:t>
            </a:r>
            <a:r>
              <a:rPr lang="en-US" sz="2000" b="1" dirty="0"/>
              <a:t>Overall Condition</a:t>
            </a:r>
            <a:r>
              <a:rPr lang="en-US" sz="2000" dirty="0"/>
              <a:t> were significant in all but one model.</a:t>
            </a:r>
            <a:endParaRPr lang="en-US" sz="20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F0AD64-835F-42E2-B4C7-47A77348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3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261C-BB27-6B0B-DCC6-A23D2EE0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18" y="2350008"/>
            <a:ext cx="10634472" cy="2157984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023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FAFB-7F47-02B1-91AC-4BF2C009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063475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095B-01EF-33CE-9214-890F96CF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37052"/>
            <a:ext cx="7617791" cy="35425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roject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 is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based on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 a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housing sales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price dataset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for Ames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, a city in Iowa, home to Iowa State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As buying and selling a home is a big undertaking for both buyers and sellers.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The sale price for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a home is impacted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by not just the number of bedrooms and bathrooms but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 a multitude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other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Team wanted to apply Statistical methods from this course and carryout both regression and classification analysis on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These analysis will help us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 determine relationships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between different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predictors, 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response variables and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predicting</a:t>
            </a:r>
            <a:r>
              <a:rPr lang="en-CA" sz="160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house sale </a:t>
            </a:r>
            <a:r>
              <a:rPr lang="en-CA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prices</a:t>
            </a:r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C61F3F0-C3AE-7782-ED58-B675E946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32" y="562113"/>
            <a:ext cx="3352800" cy="54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E8DE0-2581-2999-1B6B-0D22A9548F4A}"/>
              </a:ext>
            </a:extLst>
          </p:cNvPr>
          <p:cNvSpPr txBox="1"/>
          <p:nvPr/>
        </p:nvSpPr>
        <p:spPr>
          <a:xfrm>
            <a:off x="400957" y="6343173"/>
            <a:ext cx="11121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* By </a:t>
            </a:r>
            <a:r>
              <a:rPr lang="en-US" sz="700" err="1"/>
              <a:t>User:Raivena</a:t>
            </a:r>
            <a:r>
              <a:rPr lang="en-US" sz="700"/>
              <a:t> - http://</a:t>
            </a:r>
            <a:r>
              <a:rPr lang="en-US" sz="700" dirty="0"/>
              <a:t>commons.wikimedia.org</a:t>
            </a:r>
            <a:r>
              <a:rPr lang="en-US" sz="700"/>
              <a:t>/wiki/File:Ames_IA_-_</a:t>
            </a:r>
            <a:r>
              <a:rPr lang="en-US" sz="700" dirty="0"/>
              <a:t>train_station.jpghttp</a:t>
            </a:r>
            <a:r>
              <a:rPr lang="en-US" sz="700"/>
              <a:t>://</a:t>
            </a:r>
            <a:r>
              <a:rPr lang="en-US" sz="700" dirty="0"/>
              <a:t>en.wikipedia.org</a:t>
            </a:r>
            <a:r>
              <a:rPr lang="en-US" sz="700"/>
              <a:t>/wiki/</a:t>
            </a:r>
            <a:r>
              <a:rPr lang="en-US" sz="700" dirty="0"/>
              <a:t>File:Isumarstonwatertower.jpghttp</a:t>
            </a:r>
            <a:r>
              <a:rPr lang="en-US" sz="700"/>
              <a:t>://</a:t>
            </a:r>
            <a:r>
              <a:rPr lang="en-US" sz="700" dirty="0"/>
              <a:t>en.wikipedia.org</a:t>
            </a:r>
            <a:r>
              <a:rPr lang="en-US" sz="700"/>
              <a:t>/wiki/</a:t>
            </a:r>
            <a:r>
              <a:rPr lang="en-US" sz="700" dirty="0"/>
              <a:t>File:Fountain_of_Four_Seasons.jpghttp</a:t>
            </a:r>
            <a:r>
              <a:rPr lang="en-US" sz="700"/>
              <a:t>://</a:t>
            </a:r>
            <a:r>
              <a:rPr lang="en-US" sz="700" dirty="0"/>
              <a:t>en.wikipedia.org</a:t>
            </a:r>
            <a:r>
              <a:rPr lang="en-US" sz="700"/>
              <a:t>/wiki/File:Isubeardshear2008.jpghttp://</a:t>
            </a:r>
            <a:r>
              <a:rPr lang="en-US" sz="700" dirty="0"/>
              <a:t>en.wikipedia.org</a:t>
            </a:r>
            <a:r>
              <a:rPr lang="en-US" sz="700"/>
              <a:t>/wiki/</a:t>
            </a:r>
            <a:r>
              <a:rPr lang="en-US" sz="700" dirty="0"/>
              <a:t>File:ISU_Alumni_Hall.jpghttp</a:t>
            </a:r>
            <a:r>
              <a:rPr lang="en-US" sz="700"/>
              <a:t>://</a:t>
            </a:r>
            <a:r>
              <a:rPr lang="en-US" sz="700" dirty="0"/>
              <a:t>en.wikipedia.org</a:t>
            </a:r>
            <a:r>
              <a:rPr lang="en-US" sz="700"/>
              <a:t>/wiki/</a:t>
            </a:r>
            <a:r>
              <a:rPr lang="en-US" sz="700" dirty="0"/>
              <a:t>File:RG_Lake_Helen.jpghttp</a:t>
            </a:r>
            <a:r>
              <a:rPr lang="en-US" sz="700"/>
              <a:t>://</a:t>
            </a:r>
            <a:r>
              <a:rPr lang="en-US" sz="700" dirty="0"/>
              <a:t>en.wikipedia.org</a:t>
            </a:r>
            <a:r>
              <a:rPr lang="en-US" sz="700"/>
              <a:t>/wiki/</a:t>
            </a:r>
            <a:r>
              <a:rPr lang="en-US" sz="700" dirty="0"/>
              <a:t>File:RG_Christina_Reiman_Butterfly_Wing.jpghttp</a:t>
            </a:r>
            <a:r>
              <a:rPr lang="en-US" sz="700"/>
              <a:t>://</a:t>
            </a:r>
            <a:r>
              <a:rPr lang="en-US" sz="700" dirty="0"/>
              <a:t>upload.wikimedia.org</a:t>
            </a:r>
            <a:r>
              <a:rPr lang="en-US" sz="700"/>
              <a:t>/</a:t>
            </a:r>
            <a:r>
              <a:rPr lang="en-US" sz="700" dirty="0"/>
              <a:t>wikipedia</a:t>
            </a:r>
            <a:r>
              <a:rPr lang="en-US" sz="700"/>
              <a:t>/commons/thumb/1/16/</a:t>
            </a:r>
            <a:r>
              <a:rPr lang="en-US" sz="700" dirty="0"/>
              <a:t>Ames_Iowa_Main_Street.jpg</a:t>
            </a:r>
            <a:r>
              <a:rPr lang="en-US" sz="700"/>
              <a:t>/250px-Ames_Iowa_Main_Street.jpg, CC BY 3.0, https://</a:t>
            </a:r>
            <a:r>
              <a:rPr lang="en-US" sz="700" dirty="0"/>
              <a:t>commons.wikimedia.org</a:t>
            </a:r>
            <a:r>
              <a:rPr lang="en-US" sz="700"/>
              <a:t>/w/</a:t>
            </a:r>
            <a:r>
              <a:rPr lang="en-US" sz="700" dirty="0"/>
              <a:t>index.php?curid</a:t>
            </a:r>
            <a:r>
              <a:rPr lang="en-US" sz="700"/>
              <a:t>=15524286</a:t>
            </a:r>
          </a:p>
        </p:txBody>
      </p:sp>
    </p:spTree>
    <p:extLst>
      <p:ext uri="{BB962C8B-B14F-4D97-AF65-F5344CB8AC3E}">
        <p14:creationId xmlns:p14="http://schemas.microsoft.com/office/powerpoint/2010/main" val="426870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71D4DDA1-56F5-BBD2-7D46-C197D8C6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011" r="6" b="19975"/>
          <a:stretch/>
        </p:blipFill>
        <p:spPr>
          <a:xfrm>
            <a:off x="-8496" y="10"/>
            <a:ext cx="1218894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7261C-BB27-6B0B-DCC6-A23D2EE0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8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FAFB-7F47-02B1-91AC-4BF2C009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063475"/>
          </a:xfrm>
        </p:spPr>
        <p:txBody>
          <a:bodyPr/>
          <a:lstStyle/>
          <a:p>
            <a:r>
              <a:rPr lang="en-US"/>
              <a:t>Introduction &amp;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095B-01EF-33CE-9214-890F96CF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37052"/>
            <a:ext cx="10506991" cy="402831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Dataset Description: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Seaford"/>
                <a:ea typeface="Calibri" panose="020F0502020204030204" pitchFamily="34" charset="0"/>
                <a:cs typeface="Calibri"/>
              </a:rPr>
              <a:t>Dataset has 80 variables and </a:t>
            </a:r>
            <a:r>
              <a:rPr lang="en-CA" sz="1600">
                <a:latin typeface="Seaford"/>
                <a:ea typeface="Calibri" panose="020F0502020204030204" pitchFamily="34" charset="0"/>
                <a:cs typeface="Calibri"/>
              </a:rPr>
              <a:t>consists of 1460 rows,</a:t>
            </a:r>
            <a:r>
              <a:rPr lang="en-CA" sz="1600">
                <a:solidFill>
                  <a:srgbClr val="000000"/>
                </a:solidFill>
                <a:latin typeface="Seaford"/>
                <a:ea typeface="Calibri" panose="020F0502020204030204" pitchFamily="34" charset="0"/>
                <a:cs typeface="Calibri"/>
              </a:rPr>
              <a:t> describing every aspect of residential </a:t>
            </a:r>
            <a:r>
              <a:rPr lang="en-CA" sz="1600">
                <a:solidFill>
                  <a:srgbClr val="000000"/>
                </a:solidFill>
                <a:effectLst/>
                <a:latin typeface="Seaford"/>
                <a:ea typeface="Calibri" panose="020F0502020204030204" pitchFamily="34" charset="0"/>
                <a:cs typeface="Calibri"/>
              </a:rPr>
              <a:t>houses for sale in Ames, Iowa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latin typeface="Seaford"/>
                <a:ea typeface="Times New Roman" panose="02020603050405020304" pitchFamily="18" charset="0"/>
                <a:cs typeface="Calibri"/>
              </a:rPr>
              <a:t>This is an opensource dataset from Kaggle, licensed for academic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latin typeface="Seaford"/>
                <a:ea typeface="Times New Roman" panose="02020603050405020304" pitchFamily="18" charset="0"/>
                <a:cs typeface="Calibri"/>
              </a:rPr>
              <a:t>It's part of a long running competition on Kaggle to predict house sale prices</a:t>
            </a:r>
            <a:endParaRPr lang="en-US" sz="1600">
              <a:latin typeface="Seaford"/>
              <a:cs typeface="Calibri"/>
            </a:endParaRPr>
          </a:p>
          <a:p>
            <a:r>
              <a:rPr lang="en-US"/>
              <a:t>Why this 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Seaford"/>
                <a:cs typeface="Calibri"/>
              </a:rPr>
              <a:t>Although the dataset is local to Ames, we believe its analysis may be generalized for multiple locations </a:t>
            </a:r>
            <a:endParaRPr lang="en-CA" sz="1600">
              <a:solidFill>
                <a:srgbClr val="000000"/>
              </a:solidFill>
              <a:latin typeface="Seaford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>
                <a:solidFill>
                  <a:srgbClr val="000000"/>
                </a:solidFill>
                <a:latin typeface="Seaford"/>
                <a:cs typeface="Calibri"/>
              </a:rPr>
              <a:t>This could help homebuyers in making buying and selling decisions</a:t>
            </a:r>
            <a:endParaRPr lang="en-CA" sz="1600">
              <a:latin typeface="Seaford"/>
              <a:cs typeface="Calibri"/>
            </a:endParaRPr>
          </a:p>
          <a:p>
            <a:r>
              <a:rPr lang="en-CA" sz="2200">
                <a:latin typeface="Seaford"/>
                <a:cs typeface="Calibri"/>
              </a:rPr>
              <a:t>Key Question:</a:t>
            </a:r>
          </a:p>
          <a:p>
            <a:pPr marL="285750" indent="-285750">
              <a:buChar char="•"/>
            </a:pPr>
            <a:r>
              <a:rPr lang="en-CA" sz="1600">
                <a:latin typeface="Seaford"/>
                <a:cs typeface="Calibri"/>
              </a:rPr>
              <a:t>Are there statistically significant variables related to the Sales Price of a residential home in Ames, Iowa? Are these variables consistent based on analytical approach and which approach performs best? </a:t>
            </a:r>
          </a:p>
          <a:p>
            <a:r>
              <a:rPr lang="en-US" sz="1400" i="1"/>
              <a:t>Source:</a:t>
            </a:r>
            <a:r>
              <a:rPr lang="en-US" sz="1400" i="1">
                <a:latin typeface="Seaford"/>
                <a:cs typeface="Calibri"/>
              </a:rPr>
              <a:t> </a:t>
            </a:r>
            <a:r>
              <a:rPr lang="en-US" sz="1400" i="1">
                <a:latin typeface="Seaford"/>
                <a:cs typeface="Calibri"/>
                <a:hlinkClick r:id="rId2"/>
              </a:rPr>
              <a:t>https://www.kaggle.com/competitions/house-prices-advanced-regression-techniques/data</a:t>
            </a:r>
            <a:r>
              <a:rPr lang="en-US" sz="1400" i="1">
                <a:latin typeface="Seaford"/>
                <a:cs typeface="Calibri"/>
              </a:rPr>
              <a:t> </a:t>
            </a:r>
            <a:endParaRPr lang="en-US" sz="1400" i="1">
              <a:latin typeface="Seaford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7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46580-53C8-CC59-FFB0-E59F1307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>
            <a:normAutofit/>
          </a:bodyPr>
          <a:lstStyle/>
          <a:p>
            <a:r>
              <a:rPr lang="en-US" sz="6100">
                <a:ea typeface="+mj-lt"/>
                <a:cs typeface="+mj-lt"/>
              </a:rPr>
              <a:t>Data Preparation &amp; Sampling </a:t>
            </a:r>
            <a:endParaRPr lang="en-US" sz="61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6" descr="A picture containing text, indoor, shop&#10;&#10;Description automatically generated">
            <a:extLst>
              <a:ext uri="{FF2B5EF4-FFF2-40B4-BE49-F238E27FC236}">
                <a16:creationId xmlns:a16="http://schemas.microsoft.com/office/drawing/2014/main" id="{948FED92-E6B1-98A2-5B67-0812A70E9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3696" r="1" b="1"/>
          <a:stretch/>
        </p:blipFill>
        <p:spPr>
          <a:xfrm>
            <a:off x="481007" y="1993515"/>
            <a:ext cx="5511628" cy="437462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25B21-65A7-8C13-A652-1677FB79A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171" y="2247497"/>
            <a:ext cx="5641791" cy="38885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42875" indent="-142875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The dataset featured "NA" were changed to "No" , "None" or 0 values in the data based on the appropriate category</a:t>
            </a:r>
          </a:p>
          <a:p>
            <a:pPr marL="142875" indent="-142875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The numerical response variable "SalesPrice" was used to generate "PriceGroup" - a categorical response variable of 5 equal populations based on sales price</a:t>
            </a:r>
          </a:p>
          <a:p>
            <a:pPr marL="142875" indent="-142875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Then Sampling was used to subset 75% of dataset into training set and 25% of dataset into testing dataset</a:t>
            </a:r>
            <a:endParaRPr lang="en-US" sz="20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5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46580-53C8-CC59-FFB0-E59F1307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>
            <a:normAutofit fontScale="90000"/>
          </a:bodyPr>
          <a:lstStyle/>
          <a:p>
            <a:r>
              <a:rPr lang="en-US" sz="6100">
                <a:ea typeface="+mj-lt"/>
                <a:cs typeface="+mj-lt"/>
              </a:rPr>
              <a:t>Categorical Variable Breakdown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BB1B016-5A97-059C-CA96-545903889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324990"/>
              </p:ext>
            </p:extLst>
          </p:nvPr>
        </p:nvGraphicFramePr>
        <p:xfrm>
          <a:off x="1235363" y="2262909"/>
          <a:ext cx="975717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2392">
                  <a:extLst>
                    <a:ext uri="{9D8B030D-6E8A-4147-A177-3AD203B41FA5}">
                      <a16:colId xmlns:a16="http://schemas.microsoft.com/office/drawing/2014/main" val="2648404199"/>
                    </a:ext>
                  </a:extLst>
                </a:gridCol>
                <a:gridCol w="3252392">
                  <a:extLst>
                    <a:ext uri="{9D8B030D-6E8A-4147-A177-3AD203B41FA5}">
                      <a16:colId xmlns:a16="http://schemas.microsoft.com/office/drawing/2014/main" val="1918828634"/>
                    </a:ext>
                  </a:extLst>
                </a:gridCol>
                <a:gridCol w="3252392">
                  <a:extLst>
                    <a:ext uri="{9D8B030D-6E8A-4147-A177-3AD203B41FA5}">
                      <a16:colId xmlns:a16="http://schemas.microsoft.com/office/drawing/2014/main" val="2452875232"/>
                    </a:ext>
                  </a:extLst>
                </a:gridCol>
              </a:tblGrid>
              <a:tr h="5432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Price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Price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682999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$34.9-124K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2917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>
                          <a:latin typeface="Seaford"/>
                        </a:rPr>
                        <a:t>$124-147K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30869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>
                          <a:latin typeface="Seaford"/>
                        </a:rPr>
                        <a:t>$147-179.2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211754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 b="0" i="0" u="none" strike="noStrike" noProof="0">
                          <a:latin typeface="Seaford"/>
                        </a:rPr>
                        <a:t>$179.2-230K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53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$230-755K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2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20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90C7-2C37-E512-B114-ADA1E5D8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Logistic Regression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8CB7864-2195-33AB-B859-577D31CA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5" y="2109163"/>
            <a:ext cx="6495472" cy="399049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AEC6B78-DD9B-5E63-07A1-DF1C278C67AA}"/>
              </a:ext>
            </a:extLst>
          </p:cNvPr>
          <p:cNvSpPr>
            <a:spLocks noGrp="1"/>
          </p:cNvSpPr>
          <p:nvPr/>
        </p:nvSpPr>
        <p:spPr>
          <a:xfrm>
            <a:off x="6574080" y="2051224"/>
            <a:ext cx="5324869" cy="38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Binomial Categorical Adjustment: </a:t>
            </a:r>
            <a:r>
              <a:rPr lang="en-US" sz="2000" err="1"/>
              <a:t>SalesPrice</a:t>
            </a:r>
            <a:r>
              <a:rPr lang="en-US" sz="2000"/>
              <a:t> was categorized as either above or below average ($180,921.20)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Systematic approach to variable reduction (variance and interdependencies) from 86 to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Significant Variables: </a:t>
            </a:r>
            <a:r>
              <a:rPr lang="en-US" sz="2000" b="1"/>
              <a:t>Living Area </a:t>
            </a:r>
            <a:r>
              <a:rPr lang="en-US" sz="2000"/>
              <a:t>(shown), Overall Quality, Year of Remodel, Total Basement Area, Lot Area and Garage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93% predictive match and all VIF values &lt;4.</a:t>
            </a:r>
          </a:p>
        </p:txBody>
      </p:sp>
    </p:spTree>
    <p:extLst>
      <p:ext uri="{BB962C8B-B14F-4D97-AF65-F5344CB8AC3E}">
        <p14:creationId xmlns:p14="http://schemas.microsoft.com/office/powerpoint/2010/main" val="86344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90C7-2C37-E512-B114-ADA1E5D8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Logistic Regression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F078625-7E6D-7BF0-2EA6-4DEB25544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6" r="12389" b="287"/>
          <a:stretch/>
        </p:blipFill>
        <p:spPr>
          <a:xfrm>
            <a:off x="1000298" y="2109163"/>
            <a:ext cx="4826045" cy="400205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B820BF4-8F7B-C90E-FA3C-ECCC38745794}"/>
              </a:ext>
            </a:extLst>
          </p:cNvPr>
          <p:cNvSpPr>
            <a:spLocks noGrp="1"/>
          </p:cNvSpPr>
          <p:nvPr/>
        </p:nvSpPr>
        <p:spPr>
          <a:xfrm>
            <a:off x="6574080" y="2051224"/>
            <a:ext cx="5324869" cy="388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Binomial Categorical Adjustment: </a:t>
            </a:r>
            <a:r>
              <a:rPr lang="en-US" sz="2000" err="1"/>
              <a:t>SalesPrice</a:t>
            </a:r>
            <a:r>
              <a:rPr lang="en-US" sz="2000"/>
              <a:t> was categorized as either above or below average ($180,921.20)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Systematic approach to variable reduction (variance and interdependencies) from 86 to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Significant Variables: </a:t>
            </a:r>
            <a:r>
              <a:rPr lang="en-US" sz="2000" b="1"/>
              <a:t>Living Area </a:t>
            </a:r>
            <a:r>
              <a:rPr lang="en-US" sz="2000"/>
              <a:t>(shown), Overall Quality, Year of Remodel, Total Basement Area, Lot Area and Garage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93% predictive match and all VIF values &lt;4.</a:t>
            </a:r>
          </a:p>
        </p:txBody>
      </p:sp>
    </p:spTree>
    <p:extLst>
      <p:ext uri="{BB962C8B-B14F-4D97-AF65-F5344CB8AC3E}">
        <p14:creationId xmlns:p14="http://schemas.microsoft.com/office/powerpoint/2010/main" val="428070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4457CA2-46A6-181F-05CE-C86289F8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22472"/>
            <a:ext cx="10813250" cy="10221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Linear Discriminant Analysis</a:t>
            </a:r>
          </a:p>
          <a:p>
            <a:endParaRPr lang="en-US"/>
          </a:p>
        </p:txBody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AA547C-D999-C41E-A200-EB1EF615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992617"/>
            <a:ext cx="7535778" cy="4226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45A0C-0F39-14C7-387D-15219286B650}"/>
              </a:ext>
            </a:extLst>
          </p:cNvPr>
          <p:cNvSpPr txBox="1"/>
          <p:nvPr/>
        </p:nvSpPr>
        <p:spPr>
          <a:xfrm>
            <a:off x="8241631" y="2767263"/>
            <a:ext cx="30981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priceGroup</a:t>
            </a:r>
            <a:r>
              <a:rPr lang="en-US">
                <a:ea typeface="+mn-lt"/>
                <a:cs typeface="+mn-lt"/>
              </a:rPr>
              <a:t> was used for the classification in the LDA model.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Used extensive model which featured 24 predictors.</a:t>
            </a:r>
            <a:endParaRPr 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1CE2BD05-07FB-C3ED-546E-C2F95562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60" y="4627646"/>
            <a:ext cx="3732296" cy="9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5A1411-0C46-4437-890D-A6FADAA9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76F1-A3C6-BF48-D4F3-7453EACC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38102"/>
            <a:ext cx="10491396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Linear Discriminant Analysis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2435D-FDB1-4A52-B67E-C788559D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C7C6729E-CC2F-0AE8-51C9-4C98C54E5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4620" r="-233" b="-330"/>
          <a:stretch/>
        </p:blipFill>
        <p:spPr>
          <a:xfrm>
            <a:off x="484476" y="3098637"/>
            <a:ext cx="4314071" cy="291398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51FE-5780-4DA3-A8E6-D079F215C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19E5C0-658F-9661-AE5F-BBBBBAC743FD}"/>
              </a:ext>
            </a:extLst>
          </p:cNvPr>
          <p:cNvSpPr txBox="1"/>
          <p:nvPr/>
        </p:nvSpPr>
        <p:spPr>
          <a:xfrm>
            <a:off x="571498" y="2376237"/>
            <a:ext cx="43012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The resulting LDA model gave a prediction rate of 62.74%  (229/365)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6E7B5-E134-2F7A-331A-46BFF006C782}"/>
              </a:ext>
            </a:extLst>
          </p:cNvPr>
          <p:cNvSpPr txBox="1"/>
          <p:nvPr/>
        </p:nvSpPr>
        <p:spPr>
          <a:xfrm>
            <a:off x="1002631" y="3529262"/>
            <a:ext cx="2245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Actual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C9134-9CFF-5A0F-F728-AFBB0BAAE27F}"/>
              </a:ext>
            </a:extLst>
          </p:cNvPr>
          <p:cNvSpPr txBox="1"/>
          <p:nvPr/>
        </p:nvSpPr>
        <p:spPr>
          <a:xfrm>
            <a:off x="530273" y="3599447"/>
            <a:ext cx="30191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Predicted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100D8EA-2000-ACEB-41C1-8DEA2487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79" y="3624604"/>
            <a:ext cx="7676147" cy="15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9899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7BF5F162AABD43B1F181FAA849C1F2" ma:contentTypeVersion="2" ma:contentTypeDescription="Create a new document." ma:contentTypeScope="" ma:versionID="11f8bee632401318441dfdc30090e5c3">
  <xsd:schema xmlns:xsd="http://www.w3.org/2001/XMLSchema" xmlns:xs="http://www.w3.org/2001/XMLSchema" xmlns:p="http://schemas.microsoft.com/office/2006/metadata/properties" xmlns:ns2="bb64d4c3-b0ad-408e-876f-a012917063a4" targetNamespace="http://schemas.microsoft.com/office/2006/metadata/properties" ma:root="true" ma:fieldsID="351256d5088f038b4c4c55d4bf95b6d2" ns2:_="">
    <xsd:import namespace="bb64d4c3-b0ad-408e-876f-a012917063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4d4c3-b0ad-408e-876f-a01291706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0BD0DF-4059-4258-9C04-BA9412B79F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1B27BD-0F5A-4BB7-9255-A3D4431EAA30}">
  <ds:schemaRefs>
    <ds:schemaRef ds:uri="bb64d4c3-b0ad-408e-876f-a012917063a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373558-0630-477A-B3B8-C7472F7EF974}">
  <ds:schemaRefs>
    <ds:schemaRef ds:uri="bb64d4c3-b0ad-408e-876f-a012917063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1556</Words>
  <Application>Microsoft Office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Arial,Sans-Serif</vt:lpstr>
      <vt:lpstr>Arial</vt:lpstr>
      <vt:lpstr>Calibri</vt:lpstr>
      <vt:lpstr>Seaford</vt:lpstr>
      <vt:lpstr>LevelVTI</vt:lpstr>
      <vt:lpstr>Ames House Sale Price Statistical Analysis</vt:lpstr>
      <vt:lpstr>Objective</vt:lpstr>
      <vt:lpstr>Introduction &amp; Dataset</vt:lpstr>
      <vt:lpstr>Data Preparation &amp; Sampling </vt:lpstr>
      <vt:lpstr>Categorical Variable Breakdown</vt:lpstr>
      <vt:lpstr>Logistic Regression</vt:lpstr>
      <vt:lpstr>Logistic Regression</vt:lpstr>
      <vt:lpstr>Linear Discriminant Analysis </vt:lpstr>
      <vt:lpstr>Linear Discriminant Analysis</vt:lpstr>
      <vt:lpstr>Quadratic Discriminant Analysis</vt:lpstr>
      <vt:lpstr>Quadratic Discriminant Analysis</vt:lpstr>
      <vt:lpstr>Regression &amp; Classification Tree</vt:lpstr>
      <vt:lpstr>Regression &amp; Classification Tree</vt:lpstr>
      <vt:lpstr>Multinomial Regression </vt:lpstr>
      <vt:lpstr>Multinomial Regression</vt:lpstr>
      <vt:lpstr>Model validation: k folds cross-validation</vt:lpstr>
      <vt:lpstr>Result Comparison</vt:lpstr>
      <vt:lpstr>Conclusion</vt:lpstr>
      <vt:lpstr>Thank You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Jannatul Naeema</cp:lastModifiedBy>
  <cp:revision>5</cp:revision>
  <dcterms:created xsi:type="dcterms:W3CDTF">2023-02-10T22:26:00Z</dcterms:created>
  <dcterms:modified xsi:type="dcterms:W3CDTF">2023-03-04T20:11:58Z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0x010100547BF5F162AABD43B1F181FAA849C1F2</vt:lpwstr>
  </property>
</Properties>
</file>